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54" r:id="rId2"/>
    <p:sldId id="525" r:id="rId3"/>
    <p:sldId id="557" r:id="rId4"/>
    <p:sldId id="559" r:id="rId5"/>
    <p:sldId id="561" r:id="rId6"/>
    <p:sldId id="564" r:id="rId7"/>
    <p:sldId id="565" r:id="rId8"/>
    <p:sldId id="566" r:id="rId9"/>
    <p:sldId id="567" r:id="rId10"/>
    <p:sldId id="568" r:id="rId11"/>
    <p:sldId id="569" r:id="rId12"/>
    <p:sldId id="570" r:id="rId13"/>
    <p:sldId id="571" r:id="rId14"/>
    <p:sldId id="572" r:id="rId15"/>
  </p:sldIdLst>
  <p:sldSz cx="9144000" cy="6858000" type="screen4x3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CC0000"/>
    <a:srgbClr val="66FFFF"/>
    <a:srgbClr val="DDDDDD"/>
    <a:srgbClr val="CCFFCC"/>
    <a:srgbClr val="CCCCFF"/>
    <a:srgbClr val="CC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9467" autoAdjust="0"/>
  </p:normalViewPr>
  <p:slideViewPr>
    <p:cSldViewPr>
      <p:cViewPr varScale="1">
        <p:scale>
          <a:sx n="116" d="100"/>
          <a:sy n="116" d="100"/>
        </p:scale>
        <p:origin x="136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73B1C-440B-4EE0-B229-8634889D2CF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90043-3183-45E3-92E6-393E32F0725F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34909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t>2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330955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t>3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33095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t>11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25331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92552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58339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15195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71738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01946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40148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75697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71112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80018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88962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a-G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73315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3185C-AA67-4E5B-B5C1-F47783AC0770}" type="datetimeFigureOut">
              <a:rPr lang="ka-GE" smtClean="0"/>
              <a:pPr/>
              <a:t>15.01.2018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96607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a-G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-15734"/>
            <a:ext cx="6521116" cy="1476375"/>
          </a:xfrm>
          <a:solidFill>
            <a:srgbClr val="006666"/>
          </a:solidFill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GB" sz="2000" b="1" dirty="0" smtClean="0">
                <a:solidFill>
                  <a:srgbClr val="FFFFFF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UNGA 72</a:t>
            </a:r>
            <a:r>
              <a:rPr lang="en-GB" sz="2000" b="1" baseline="30000" dirty="0" smtClean="0">
                <a:solidFill>
                  <a:srgbClr val="FFFFFF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lang="en-GB" sz="2000" b="1" dirty="0" smtClean="0">
                <a:solidFill>
                  <a:srgbClr val="FFFFFF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Session High </a:t>
            </a:r>
            <a:r>
              <a:rPr lang="en-GB" sz="2000" b="1" dirty="0">
                <a:solidFill>
                  <a:srgbClr val="FFFFFF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Level Meeting </a:t>
            </a:r>
            <a:r>
              <a:rPr lang="en-GB" sz="2200" b="1" dirty="0" smtClean="0">
                <a:solidFill>
                  <a:srgbClr val="FFFFFF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 smtClean="0">
                <a:solidFill>
                  <a:srgbClr val="FFFFFF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b="1" dirty="0">
                <a:latin typeface="Arial" pitchFamily="34" charset="0"/>
                <a:cs typeface="Arial" pitchFamily="34" charset="0"/>
              </a:rPr>
            </a:br>
            <a:r>
              <a:rPr lang="en-US" sz="3000" b="1" dirty="0" smtClean="0">
                <a:solidFill>
                  <a:srgbClr val="FFFFFF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Galvanizing </a:t>
            </a:r>
            <a:r>
              <a:rPr lang="en-US" sz="3000" b="1" dirty="0">
                <a:solidFill>
                  <a:srgbClr val="FFFFFF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Innovative Financing for 2030 Sustainable Development </a:t>
            </a:r>
            <a:r>
              <a:rPr lang="en-US" sz="3000" b="1" dirty="0" err="1" smtClean="0">
                <a:solidFill>
                  <a:srgbClr val="FFFFFF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Goalsv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65" y="2204864"/>
            <a:ext cx="8944131" cy="216024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CC0000"/>
                </a:solidFill>
              </a:rPr>
              <a:t>TBILISI INTERNATIONAL SOLIDARITY AND INNOVATIVE FINANCING FORUM </a:t>
            </a:r>
          </a:p>
          <a:p>
            <a:endParaRPr lang="en-US" b="1" dirty="0" smtClean="0">
              <a:solidFill>
                <a:srgbClr val="CC0000"/>
              </a:solidFill>
            </a:endParaRPr>
          </a:p>
          <a:p>
            <a:r>
              <a:rPr lang="en-US" b="1" dirty="0" smtClean="0">
                <a:solidFill>
                  <a:srgbClr val="CC0000"/>
                </a:solidFill>
              </a:rPr>
              <a:t>TISIFF 2015 RECOMMENDATIONS </a:t>
            </a:r>
          </a:p>
        </p:txBody>
      </p:sp>
      <p:pic>
        <p:nvPicPr>
          <p:cNvPr id="1026" name="Imag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4"/>
          <a:stretch>
            <a:fillRect/>
          </a:stretch>
        </p:blipFill>
        <p:spPr bwMode="auto">
          <a:xfrm>
            <a:off x="-10330" y="15425"/>
            <a:ext cx="15811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13"/>
          <a:stretch>
            <a:fillRect/>
          </a:stretch>
        </p:blipFill>
        <p:spPr bwMode="auto">
          <a:xfrm>
            <a:off x="7629525" y="-15735"/>
            <a:ext cx="15144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5517232"/>
            <a:ext cx="9144000" cy="1224136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1" dirty="0" smtClean="0">
                <a:solidFill>
                  <a:schemeClr val="bg1"/>
                </a:solidFill>
              </a:rPr>
              <a:t>Mariam </a:t>
            </a:r>
            <a:r>
              <a:rPr lang="en-US" sz="1700" b="1" smtClean="0">
                <a:solidFill>
                  <a:schemeClr val="bg1"/>
                </a:solidFill>
              </a:rPr>
              <a:t>Jashi MD, MPH, MPA</a:t>
            </a:r>
            <a:endParaRPr lang="en-US" sz="1700" b="1" dirty="0" smtClean="0">
              <a:solidFill>
                <a:schemeClr val="bg1"/>
              </a:solidFill>
            </a:endParaRPr>
          </a:p>
          <a:p>
            <a:r>
              <a:rPr lang="en-US" sz="1700" b="1" dirty="0" smtClean="0">
                <a:solidFill>
                  <a:schemeClr val="bg1"/>
                </a:solidFill>
              </a:rPr>
              <a:t>Chairperson of Education, Science and Culture Committee</a:t>
            </a:r>
          </a:p>
          <a:p>
            <a:r>
              <a:rPr lang="en-US" sz="1700" b="1" dirty="0" smtClean="0">
                <a:solidFill>
                  <a:schemeClr val="bg1"/>
                </a:solidFill>
              </a:rPr>
              <a:t>Parliament of Georgia </a:t>
            </a:r>
          </a:p>
          <a:p>
            <a:r>
              <a:rPr lang="en-US" sz="1700" b="1" dirty="0" smtClean="0">
                <a:solidFill>
                  <a:schemeClr val="bg1"/>
                </a:solidFill>
              </a:rPr>
              <a:t>September 21, 2017 </a:t>
            </a:r>
          </a:p>
        </p:txBody>
      </p:sp>
    </p:spTree>
    <p:extLst>
      <p:ext uri="{BB962C8B-B14F-4D97-AF65-F5344CB8AC3E}">
        <p14:creationId xmlns:p14="http://schemas.microsoft.com/office/powerpoint/2010/main" val="31285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66"/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b="1" dirty="0" smtClean="0">
                <a:solidFill>
                  <a:schemeClr val="bg1"/>
                </a:solidFill>
              </a:rPr>
              <a:t>14 </a:t>
            </a:r>
            <a:r>
              <a:rPr lang="en-US" sz="2200" b="1" dirty="0">
                <a:solidFill>
                  <a:schemeClr val="bg1"/>
                </a:solidFill>
              </a:rPr>
              <a:t>Potential </a:t>
            </a:r>
            <a:r>
              <a:rPr lang="en-US" sz="2200" b="1" dirty="0" smtClean="0">
                <a:solidFill>
                  <a:schemeClr val="bg1"/>
                </a:solidFill>
              </a:rPr>
              <a:t>Innovative Funding Platforms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3000" b="1" dirty="0" smtClean="0">
                <a:solidFill>
                  <a:schemeClr val="bg1"/>
                </a:solidFill>
              </a:rPr>
              <a:t>NATIONAL LEVELS</a:t>
            </a:r>
            <a:endParaRPr lang="en-US" sz="3000" b="1" dirty="0">
              <a:solidFill>
                <a:schemeClr val="bg1"/>
              </a:solidFill>
              <a:latin typeface="+mn-lt"/>
              <a:ea typeface="Calibri"/>
              <a:cs typeface="Times New Roman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309014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5856"/>
                <a:gridCol w="5868144"/>
              </a:tblGrid>
              <a:tr h="1058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11. Local </a:t>
                      </a: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Banks 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Financial Transactions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International Financial Transactions, including migrants’ remittances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66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12. Local </a:t>
                      </a: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Business CSR/ Philanthropic contributions 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National companies 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Tobacco and alcohol sales – local sales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Development/construction industry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866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13. Solidarity </a:t>
                      </a: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contributions from routinely used public </a:t>
                      </a: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services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Civil registries, public registries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Contributions upon import of high-value products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Revenue services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0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14. Solidarity </a:t>
                      </a: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Taxes 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of high-income taxes, federal or municipal, to individuals/households above a nationally defined threshold (Czech or France examples) </a:t>
                      </a:r>
                      <a:endParaRPr 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4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sz="3500" b="1" dirty="0" smtClean="0">
                <a:solidFill>
                  <a:schemeClr val="bg1"/>
                </a:solidFill>
              </a:rPr>
              <a:t>Annex B </a:t>
            </a:r>
            <a:br>
              <a:rPr lang="en-US" sz="3500" b="1" dirty="0" smtClean="0">
                <a:solidFill>
                  <a:schemeClr val="bg1"/>
                </a:solidFill>
              </a:rPr>
            </a:br>
            <a:r>
              <a:rPr lang="en-US" sz="3500" b="1" dirty="0" smtClean="0">
                <a:solidFill>
                  <a:schemeClr val="bg1"/>
                </a:solidFill>
              </a:rPr>
              <a:t>Prioritization of Innovative Financing vs. SDGs</a:t>
            </a:r>
            <a:endParaRPr lang="ka-GE" sz="2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589240"/>
            <a:ext cx="8928992" cy="1152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IFD </a:t>
            </a:r>
            <a:r>
              <a:rPr lang="en-US" sz="2200" b="1" dirty="0">
                <a:solidFill>
                  <a:srgbClr val="FF0000"/>
                </a:solidFill>
              </a:rPr>
              <a:t>relevant to every SDG goal and </a:t>
            </a:r>
            <a:r>
              <a:rPr lang="en-US" sz="2200" b="1" dirty="0" smtClean="0">
                <a:solidFill>
                  <a:srgbClr val="FF0000"/>
                </a:solidFill>
              </a:rPr>
              <a:t>vast </a:t>
            </a:r>
            <a:r>
              <a:rPr lang="en-US" sz="2200" b="1" dirty="0">
                <a:solidFill>
                  <a:srgbClr val="FF0000"/>
                </a:solidFill>
              </a:rPr>
              <a:t>majority of </a:t>
            </a:r>
            <a:r>
              <a:rPr lang="en-US" sz="2200" b="1" dirty="0" smtClean="0">
                <a:solidFill>
                  <a:srgbClr val="FF0000"/>
                </a:solidFill>
              </a:rPr>
              <a:t>targets</a:t>
            </a:r>
          </a:p>
          <a:p>
            <a:pPr marL="0" indent="0" algn="ctr">
              <a:buNone/>
            </a:pPr>
            <a:endParaRPr lang="en-US" sz="2200" b="1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en-US" sz="2200" b="1" dirty="0" smtClean="0">
                <a:solidFill>
                  <a:srgbClr val="00B0F0"/>
                </a:solidFill>
              </a:rPr>
              <a:t>First Attempt to Frame Innovative Financing vis-à-vis 2030 SDG Agenda </a:t>
            </a:r>
            <a:endParaRPr lang="en-US" sz="2200" b="1" dirty="0" smtClean="0">
              <a:solidFill>
                <a:srgbClr val="006666"/>
              </a:solidFill>
            </a:endParaRPr>
          </a:p>
          <a:p>
            <a:pPr marL="0" indent="0" algn="ctr">
              <a:buNone/>
            </a:pPr>
            <a:endParaRPr lang="en-US" sz="2200" b="1" dirty="0" smtClean="0">
              <a:solidFill>
                <a:srgbClr val="0066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11" y="1560839"/>
            <a:ext cx="7679413" cy="39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22735"/>
              </p:ext>
            </p:extLst>
          </p:nvPr>
        </p:nvGraphicFramePr>
        <p:xfrm>
          <a:off x="1" y="1"/>
          <a:ext cx="9144001" cy="6525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107"/>
                <a:gridCol w="1811621"/>
                <a:gridCol w="792088"/>
                <a:gridCol w="648072"/>
                <a:gridCol w="792088"/>
                <a:gridCol w="504056"/>
                <a:gridCol w="868413"/>
                <a:gridCol w="853673"/>
                <a:gridCol w="853961"/>
                <a:gridCol w="498144"/>
                <a:gridCol w="670224"/>
                <a:gridCol w="539554"/>
              </a:tblGrid>
              <a:tr h="955017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6666"/>
                          </a:solidFill>
                          <a:effectLst/>
                        </a:rPr>
                        <a:t>Examples from Prioritization</a:t>
                      </a:r>
                      <a:r>
                        <a:rPr lang="en-US" sz="1800" baseline="0" dirty="0" smtClean="0">
                          <a:solidFill>
                            <a:srgbClr val="006666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6666"/>
                          </a:solidFill>
                          <a:effectLst/>
                        </a:rPr>
                        <a:t>Framework for Innovative Financing vs. SDGs</a:t>
                      </a:r>
                      <a:endParaRPr lang="en-US" sz="1800" b="1" dirty="0">
                        <a:solidFill>
                          <a:srgbClr val="0066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solidFill>
                          <a:srgbClr val="0066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9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SDG targets for 2030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High Priority Area for Innovative Financing Dialogue?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If Yes, what should be the role and level of engagement of stakeholders in innovative financing?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Potential sector/source of innovative financing for the SDG target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Type of innovative financing (tax levies, guarantees, </a:t>
                      </a:r>
                      <a:r>
                        <a:rPr lang="en-US" sz="900" b="1" dirty="0" smtClean="0">
                          <a:effectLst/>
                        </a:rPr>
                        <a:t>voluntary contribution)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Partnership level for innovative financing (global, regional or national)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74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Yes/No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Advocacy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Policy Formulation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Fund-raising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Other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Potential source of IF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Type of potential IF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Global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Regional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Country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</a:tr>
              <a:tr h="307335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2030, reduce by one third premature mortality from non-communicable diseases through prevention and treatment and promote mental health and </a:t>
                      </a:r>
                      <a:r>
                        <a:rPr lang="en-US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wellbeing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 Levers for Price Reduction of Drugs and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Commodities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Tobacco and Alcohol Industry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Tax levies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54393"/>
              </p:ext>
            </p:extLst>
          </p:nvPr>
        </p:nvGraphicFramePr>
        <p:xfrm>
          <a:off x="1" y="0"/>
          <a:ext cx="9144000" cy="5536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897"/>
                <a:gridCol w="1732831"/>
                <a:gridCol w="792088"/>
                <a:gridCol w="648072"/>
                <a:gridCol w="792088"/>
                <a:gridCol w="504056"/>
                <a:gridCol w="725797"/>
                <a:gridCol w="853961"/>
                <a:gridCol w="996288"/>
                <a:gridCol w="498144"/>
                <a:gridCol w="569308"/>
                <a:gridCol w="640470"/>
              </a:tblGrid>
              <a:tr h="1031554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6666"/>
                          </a:solidFill>
                          <a:effectLst/>
                        </a:rPr>
                        <a:t>Examples from Prioritization</a:t>
                      </a:r>
                      <a:r>
                        <a:rPr lang="en-US" sz="2200" baseline="0" dirty="0" smtClean="0">
                          <a:solidFill>
                            <a:srgbClr val="006666"/>
                          </a:solidFill>
                          <a:effectLst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rgbClr val="006666"/>
                          </a:solidFill>
                          <a:effectLst/>
                        </a:rPr>
                        <a:t>Framework for Innovative Financing vs. SDGs</a:t>
                      </a:r>
                      <a:endParaRPr lang="en-US" sz="2200" b="1" dirty="0">
                        <a:solidFill>
                          <a:srgbClr val="0066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solidFill>
                          <a:srgbClr val="0066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61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SDG targets for 2030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High Priority Area for Innovative Financing Dialogue?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If Yes, what should be the role and level of engagement of stakeholders in innovative financing?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Potential sector/source of innovative financing for the SDG target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Type of innovative financing (tax levies, guarantees, </a:t>
                      </a:r>
                      <a:r>
                        <a:rPr lang="en-US" sz="900" b="1" dirty="0" smtClean="0">
                          <a:effectLst/>
                        </a:rPr>
                        <a:t>voluntary contribution)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Partnership level for innovative financing (global, regional or national)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5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Yes/No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Advocacy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Policy Formulation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Fund-raising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Other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Potential source of IF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Type of potential IF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Global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Regional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Country level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</a:tr>
              <a:tr h="226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Eliminate 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harmful practices, such as child, early and forced marriage and female genital mutilation  </a:t>
                      </a:r>
                      <a:endParaRPr lang="en-US" sz="1400" b="1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Awareness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Raising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IT, media and filming industry – for fundraising and  penetrating knowledge and education on child and women rights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management,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crowdfunding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3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196203"/>
              </p:ext>
            </p:extLst>
          </p:nvPr>
        </p:nvGraphicFramePr>
        <p:xfrm>
          <a:off x="1" y="0"/>
          <a:ext cx="9144001" cy="6692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897"/>
                <a:gridCol w="1732831"/>
                <a:gridCol w="792088"/>
                <a:gridCol w="648072"/>
                <a:gridCol w="792088"/>
                <a:gridCol w="504056"/>
                <a:gridCol w="654634"/>
                <a:gridCol w="1067452"/>
                <a:gridCol w="853961"/>
                <a:gridCol w="498144"/>
                <a:gridCol w="569308"/>
                <a:gridCol w="640470"/>
              </a:tblGrid>
              <a:tr h="1036270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6666"/>
                          </a:solidFill>
                          <a:effectLst/>
                        </a:rPr>
                        <a:t>Examples from Prioritization</a:t>
                      </a:r>
                      <a:r>
                        <a:rPr lang="en-US" sz="1800" baseline="0" dirty="0" smtClean="0">
                          <a:solidFill>
                            <a:srgbClr val="006666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6666"/>
                          </a:solidFill>
                          <a:effectLst/>
                        </a:rPr>
                        <a:t>Framework for Innovative Financing vs. SDGs</a:t>
                      </a:r>
                      <a:endParaRPr lang="en-US" sz="1800" b="1" dirty="0">
                        <a:solidFill>
                          <a:srgbClr val="0066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solidFill>
                          <a:srgbClr val="0066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1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SDG targets for 2030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High Priority Area for Innovative Financing Dialogue?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If Yes, what should be the role and level of engagement of stakeholders in innovative financing?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Potential sector/source of innovative financing for the SDG target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Type of innovative financing (tax levies, guarantees, </a:t>
                      </a:r>
                      <a:r>
                        <a:rPr lang="en-US" sz="900" b="1" dirty="0" smtClean="0">
                          <a:effectLst/>
                        </a:rPr>
                        <a:t>voluntary contribution)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Partnership level for innovative financing (global, regional or national)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Yes/No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Advocacy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Policy Formulation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Fund-raising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Other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Potential source of IF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Type of potential IF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Global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Regional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Country level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2" marR="57132" marT="0" marB="0" anchor="ctr">
                    <a:solidFill>
                      <a:srgbClr val="C00000"/>
                    </a:solidFill>
                  </a:tcPr>
                </a:tc>
              </a:tr>
              <a:tr h="34008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2030, improve water quality by reducing pollution, eliminating dumping and minimizing release of hazardous chemicals and materials, halving the proportion of untreated wastewater and substantially increasing recycling and safe reuse globally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 - influencing investment portfolios for water treatment infrastructure and recycling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Investment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portfolios for new and eco-friendly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emissions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fees and rights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jashi\Desktop\solidaroba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9" r="-400" b="51504"/>
          <a:stretch/>
        </p:blipFill>
        <p:spPr bwMode="auto">
          <a:xfrm>
            <a:off x="30077" y="0"/>
            <a:ext cx="9115556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4879" y="1628800"/>
            <a:ext cx="9145633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FIRST INTERNATIONAL  FORUM ON SOLIDARITY AND INNOVATIVE FINANCING FOR 2030 AGENDA</a:t>
            </a:r>
            <a:endParaRPr lang="en-US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5536" y="3212976"/>
            <a:ext cx="2376264" cy="1296144"/>
          </a:xfrm>
          <a:prstGeom prst="ellipse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</a:t>
            </a:r>
            <a:r>
              <a:rPr lang="en-US" b="1" dirty="0" smtClean="0"/>
              <a:t>roven global instrument from MDGs 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188115" y="3068960"/>
            <a:ext cx="2824045" cy="1588441"/>
          </a:xfrm>
          <a:prstGeom prst="round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HOW </a:t>
            </a:r>
            <a:r>
              <a:rPr lang="en-US" sz="2200" b="1" dirty="0">
                <a:solidFill>
                  <a:schemeClr val="bg1"/>
                </a:solidFill>
              </a:rPr>
              <a:t>TO FUND </a:t>
            </a:r>
          </a:p>
          <a:p>
            <a:pPr algn="ctr"/>
            <a:r>
              <a:rPr lang="en-US" sz="2200" b="1" dirty="0">
                <a:solidFill>
                  <a:schemeClr val="bg1"/>
                </a:solidFill>
              </a:rPr>
              <a:t>37 TRILLION $ </a:t>
            </a:r>
            <a:r>
              <a:rPr lang="en-US" sz="2200" b="1" dirty="0" smtClean="0">
                <a:solidFill>
                  <a:schemeClr val="bg1"/>
                </a:solidFill>
              </a:rPr>
              <a:t>GAP TILL 2030?</a:t>
            </a:r>
            <a:endParaRPr lang="en-US" sz="2200" dirty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444208" y="3212976"/>
            <a:ext cx="2376264" cy="1296144"/>
          </a:xfrm>
          <a:prstGeom prst="ellipse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Politically neutral funding instrument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83959" y="4869160"/>
            <a:ext cx="2376264" cy="1296144"/>
          </a:xfrm>
          <a:prstGeom prst="ellipse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Success stories from global and national levels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5230888" y="4869160"/>
            <a:ext cx="2376264" cy="1296144"/>
          </a:xfrm>
          <a:prstGeom prst="ellipse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How to expand to multiple partners and sources?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73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jashi\Desktop\solidaroba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9" r="-400" b="51504"/>
          <a:stretch/>
        </p:blipFill>
        <p:spPr bwMode="auto">
          <a:xfrm>
            <a:off x="30077" y="0"/>
            <a:ext cx="9115556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04634" y="2708921"/>
            <a:ext cx="5487646" cy="648072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2000" b="1" dirty="0">
                <a:solidFill>
                  <a:srgbClr val="006666"/>
                </a:solidFill>
              </a:rPr>
              <a:t>2 KEY RECOMMENDATIONS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038" y="1628800"/>
            <a:ext cx="9145633" cy="1080120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COMMON FRAMEWORK – ROADMAP FOR ACTION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71600" y="3320154"/>
            <a:ext cx="3312368" cy="2917158"/>
          </a:xfrm>
          <a:prstGeom prst="round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1. CATEGORIZATION 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OF INNOVATIVE FINANCING FOR GLOBAL, REGIONAL AND NATIONAL LEVELS  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644008" y="3284984"/>
            <a:ext cx="3456384" cy="2952328"/>
          </a:xfrm>
          <a:prstGeom prst="round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2. PRIORITIZATION 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OF INNOVATIVE FUNDING  FOR 17 </a:t>
            </a:r>
            <a:r>
              <a:rPr lang="en-US" b="1" dirty="0"/>
              <a:t>S</a:t>
            </a:r>
            <a:r>
              <a:rPr lang="en-US" b="1" dirty="0" smtClean="0"/>
              <a:t>DGs and 169 TARGETS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666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66"/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b="1" dirty="0">
                <a:solidFill>
                  <a:schemeClr val="bg1"/>
                </a:solidFill>
              </a:rPr>
              <a:t>9 Potential </a:t>
            </a:r>
            <a:r>
              <a:rPr lang="en-US" sz="2200" b="1" dirty="0" smtClean="0">
                <a:solidFill>
                  <a:schemeClr val="bg1"/>
                </a:solidFill>
              </a:rPr>
              <a:t>Innovative Funding Platforms </a:t>
            </a:r>
            <a:r>
              <a:rPr lang="en-US" sz="2200" b="1" dirty="0">
                <a:solidFill>
                  <a:schemeClr val="bg1"/>
                </a:solidFill>
              </a:rPr>
              <a:t/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GLOBAL AND REGIONAL LEVELS</a:t>
            </a:r>
            <a:endParaRPr lang="en-US" sz="3000" b="1" dirty="0">
              <a:solidFill>
                <a:schemeClr val="bg1"/>
              </a:solidFill>
              <a:latin typeface="+mn-lt"/>
              <a:ea typeface="Calibri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637496"/>
              </p:ext>
            </p:extLst>
          </p:nvPr>
        </p:nvGraphicFramePr>
        <p:xfrm>
          <a:off x="0" y="1279314"/>
          <a:ext cx="9108504" cy="5578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804"/>
                <a:gridCol w="1944216"/>
                <a:gridCol w="3456384"/>
                <a:gridCol w="1629100"/>
              </a:tblGrid>
              <a:tr h="688005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</a:rPr>
                        <a:t>1. International Travel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</a:rPr>
                        <a:t>and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</a:rPr>
                        <a:t>Tourism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SECTOR/INDUSTRY </a:t>
                      </a:r>
                    </a:p>
                    <a:p>
                      <a:pPr algn="ctr"/>
                      <a:endParaRPr lang="en-US" sz="1700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TYPE OF IF</a:t>
                      </a:r>
                      <a:endParaRPr lang="en-US" sz="1700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POTENTIAL PARTNERS </a:t>
                      </a:r>
                      <a:endParaRPr lang="en-US" sz="1700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962672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Air Travel 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Levies on airline tickets, corporate or individual </a:t>
                      </a:r>
                      <a:r>
                        <a:rPr lang="en-U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contribution per ticket purchased/sold; </a:t>
                      </a: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carbon offsets</a:t>
                      </a:r>
                      <a:endParaRPr 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WHO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UNITAID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UNAIDS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UNDP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World Bank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UNICEF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Civil Society organizations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39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Railway 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Levies on international railway tickets, corporate or individual </a:t>
                      </a:r>
                      <a:r>
                        <a:rPr lang="en-U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solidarity contribution </a:t>
                      </a: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per ticket </a:t>
                      </a:r>
                      <a:r>
                        <a:rPr lang="en-U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purchased/sold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26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Travel/tourist </a:t>
                      </a: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packages  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Levies, corporate or individual contribution per touristic packages</a:t>
                      </a:r>
                      <a:endParaRPr 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26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Global on-line platforms for travel/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accommodation 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Levies, corporate or individual contribution per ticket sold, car rented or hotel booked through major platforms </a:t>
                      </a:r>
                      <a:endParaRPr 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26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Transnational </a:t>
                      </a: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hotel networks 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Levies, corporate or individual contribution upon check-out </a:t>
                      </a:r>
                      <a:endParaRPr 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8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66"/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b="1" dirty="0">
                <a:solidFill>
                  <a:schemeClr val="bg1"/>
                </a:solidFill>
              </a:rPr>
              <a:t>9 Potential Innovative Funding Platforms 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GLOBAL AND REGIONAL LEVELS</a:t>
            </a:r>
            <a:endParaRPr lang="en-US" sz="3000" b="1" dirty="0">
              <a:solidFill>
                <a:schemeClr val="bg1"/>
              </a:solidFill>
              <a:latin typeface="+mn-lt"/>
              <a:ea typeface="Calibri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551588"/>
              </p:ext>
            </p:extLst>
          </p:nvPr>
        </p:nvGraphicFramePr>
        <p:xfrm>
          <a:off x="0" y="1052736"/>
          <a:ext cx="9108504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804"/>
                <a:gridCol w="1944216"/>
                <a:gridCol w="3456384"/>
                <a:gridCol w="1629100"/>
              </a:tblGrid>
              <a:tr h="710602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</a:rPr>
                        <a:t>2. International Trade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SECTOR/INDUSTRY </a:t>
                      </a:r>
                    </a:p>
                    <a:p>
                      <a:pPr algn="ctr"/>
                      <a:endParaRPr lang="en-US" sz="1700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TYPE OF IF</a:t>
                      </a:r>
                      <a:endParaRPr lang="en-US" sz="1700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POTENTIAL PARTNERS </a:t>
                      </a:r>
                      <a:endParaRPr lang="en-US" sz="1700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994291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Shipping by Air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Levies or voluntary corporate </a:t>
                      </a: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contributions, </a:t>
                      </a:r>
                      <a:r>
                        <a:rPr lang="en-US" sz="15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carbon offsets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 Bank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UNDP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Civil Society organizations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741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Shipping by Sea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Levies or voluntary corporate </a:t>
                      </a: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contributions, </a:t>
                      </a:r>
                      <a:r>
                        <a:rPr lang="en-US" sz="15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carbon offsets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99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Ground/land shipping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Levies or voluntary corporate contributions </a:t>
                      </a: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o, </a:t>
                      </a:r>
                      <a:r>
                        <a:rPr lang="en-US" sz="15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carbon offsets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5196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Internet Retail/wholesale purchase</a:t>
                      </a:r>
                      <a:r>
                        <a:rPr lang="en-US" sz="15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platforms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Levies or voluntary corporate contributions on shipping through internet-based purchasing platforms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942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International food and beverage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trade/utilities/fishing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Levies for using ecosystems services or introducing quotas in food industry </a:t>
                      </a: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(green </a:t>
                      </a:r>
                      <a:r>
                        <a:rPr lang="en-US" sz="15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certification, fishing quotas, etc.)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8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66"/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b="1" dirty="0">
                <a:solidFill>
                  <a:schemeClr val="bg1"/>
                </a:solidFill>
              </a:rPr>
              <a:t>9 Potential Innovative Funding Platforms 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GLOBAL AND REGIONAL LEVELS</a:t>
            </a:r>
            <a:endParaRPr lang="en-US" sz="3000" b="1" dirty="0">
              <a:solidFill>
                <a:schemeClr val="bg1"/>
              </a:solidFill>
              <a:latin typeface="+mn-lt"/>
              <a:ea typeface="Calibri"/>
              <a:cs typeface="Times New Roman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741493"/>
              </p:ext>
            </p:extLst>
          </p:nvPr>
        </p:nvGraphicFramePr>
        <p:xfrm>
          <a:off x="1" y="1268759"/>
          <a:ext cx="9036495" cy="5580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3807"/>
                <a:gridCol w="6192688"/>
              </a:tblGrid>
              <a:tr h="1008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 International Banking </a:t>
                      </a: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2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International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bank transactions, including migrants’ remittances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Diaspora 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investments</a:t>
                      </a: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4931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4. International </a:t>
                      </a: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Capital </a:t>
                      </a: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Markets</a:t>
                      </a: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Integration into major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events </a:t>
                      </a: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(e.g. Annual EXPO)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374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Transnational companies   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374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Tobacco and alcohol sales – international 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374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Loan Guarantees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374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Climate/green Bonds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567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Social Impact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Investment</a:t>
                      </a: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11595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5. IT Industry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Major Internet Platforms (Google, Facebook, others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Product sales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0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Global Lotteries 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lottery tax levy  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8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66"/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b="1" dirty="0">
                <a:solidFill>
                  <a:schemeClr val="bg1"/>
                </a:solidFill>
              </a:rPr>
              <a:t>9 Potential Innovative Funding Platforms 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GLOBAL AND REGIONAL LEVELS</a:t>
            </a:r>
            <a:endParaRPr lang="en-US" sz="3000" b="1" dirty="0">
              <a:solidFill>
                <a:schemeClr val="bg1"/>
              </a:solidFill>
              <a:latin typeface="+mn-lt"/>
              <a:ea typeface="Calibri"/>
              <a:cs typeface="Times New Roman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906345"/>
              </p:ext>
            </p:extLst>
          </p:nvPr>
        </p:nvGraphicFramePr>
        <p:xfrm>
          <a:off x="0" y="1124743"/>
          <a:ext cx="9143999" cy="5733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639"/>
                <a:gridCol w="6266360"/>
              </a:tblGrid>
              <a:tr h="1681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1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7. 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Filming Industry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2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Integration of IFD into sales of tickets 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Promotion of SDG awareness through social genre feature films/movies </a:t>
                      </a: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Promotion of SDG awareness through documentaries</a:t>
                      </a: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4070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8. 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World Heritage Places and Museums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3969" marR="33969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Global Museums and cultural heritage places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364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Art auctions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364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364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364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320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bg1"/>
                    </a:solidFill>
                  </a:tcPr>
                </a:tc>
              </a:tr>
              <a:tr h="1911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9. 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Global Sports Competitions </a:t>
                      </a:r>
                      <a:endParaRPr lang="en-US" sz="2200" b="1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Olympic Games</a:t>
                      </a: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World or Regional Cups – FIFA, EUFA and other Football Championships</a:t>
                      </a: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World or Regional Cups – Basketball, Gulf </a:t>
                      </a:r>
                      <a:endParaRPr lang="en-US" sz="15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World Cup – Car Racing  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Other global competitions 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9" marR="3396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93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66"/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b="1" dirty="0">
                <a:solidFill>
                  <a:schemeClr val="bg1"/>
                </a:solidFill>
              </a:rPr>
              <a:t>14 Potential Innovative Funding Platforms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NATIONAL LEVELS</a:t>
            </a:r>
            <a:endParaRPr lang="en-US" sz="3000" b="1" dirty="0">
              <a:solidFill>
                <a:schemeClr val="bg1"/>
              </a:solidFill>
              <a:latin typeface="+mn-lt"/>
              <a:ea typeface="Calibri"/>
              <a:cs typeface="Times New Roman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38958"/>
              </p:ext>
            </p:extLst>
          </p:nvPr>
        </p:nvGraphicFramePr>
        <p:xfrm>
          <a:off x="0" y="1124745"/>
          <a:ext cx="9144000" cy="5616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9098"/>
                <a:gridCol w="5974902"/>
              </a:tblGrid>
              <a:tr h="129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 Employees regular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contributions 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Public Sector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Private Sector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65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 Local </a:t>
                      </a: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Travel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Air Travel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Railway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924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 National </a:t>
                      </a: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Lotteries 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National or local Lotteries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 Local </a:t>
                      </a: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IT platforms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Major Internet Platforms – lead internet television or internet marketing sites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Product sales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21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 Local Sports Competitions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Major National Championships and games – National Football, Rugby, Basketball, Gulf Cups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Other major sport events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0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66"/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b="1" dirty="0">
                <a:solidFill>
                  <a:schemeClr val="bg1"/>
                </a:solidFill>
              </a:rPr>
              <a:t>14 Potential Innovative Funding Platforms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NATIONAL LEVELS</a:t>
            </a:r>
            <a:endParaRPr lang="en-US" sz="3000" b="1" dirty="0">
              <a:solidFill>
                <a:schemeClr val="bg1"/>
              </a:solidFill>
              <a:latin typeface="+mn-lt"/>
              <a:ea typeface="Calibri"/>
              <a:cs typeface="Times New Roman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651681"/>
              </p:ext>
            </p:extLst>
          </p:nvPr>
        </p:nvGraphicFramePr>
        <p:xfrm>
          <a:off x="0" y="1124744"/>
          <a:ext cx="9144000" cy="5419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5856"/>
                <a:gridCol w="5868144"/>
              </a:tblGrid>
              <a:tr h="1008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 Local </a:t>
                      </a: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tourism </a:t>
                      </a: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industries</a:t>
                      </a: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Travel packages 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Accommodation – local hotel networks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 Local </a:t>
                      </a: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Heritage Places and Museums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National Museums and cultural heritage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packages</a:t>
                      </a:r>
                      <a:r>
                        <a:rPr lang="en-US" sz="15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943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8. Utilities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Water supply and sanitation,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electricity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Auctioning and trading of carbon emission rights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biodiversity banking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6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 Construction industry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Developers, construction goods and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services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Auctioning and trading of carbon emission rights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biodiversity banking</a:t>
                      </a:r>
                      <a:endParaRPr lang="en-US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239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10. Local </a:t>
                      </a: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Cultural Centers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Local networks of Theater, Cinema, Festivals and Concert Halls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2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3499</TotalTime>
  <Words>1169</Words>
  <Application>Microsoft Office PowerPoint</Application>
  <PresentationFormat>On-screen Show (4:3)</PresentationFormat>
  <Paragraphs>277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</vt:lpstr>
      <vt:lpstr>Sylfaen</vt:lpstr>
      <vt:lpstr>Times New Roman</vt:lpstr>
      <vt:lpstr>Wingdings</vt:lpstr>
      <vt:lpstr>Office Theme</vt:lpstr>
      <vt:lpstr>UNGA 72nd Session High Level Meeting   Galvanizing Innovative Financing for 2030 Sustainable Development Goalsv</vt:lpstr>
      <vt:lpstr>PowerPoint Presentation</vt:lpstr>
      <vt:lpstr>PowerPoint Presentation</vt:lpstr>
      <vt:lpstr>9 Potential Innovative Funding Platforms  GLOBAL AND REGIONAL LEVELS</vt:lpstr>
      <vt:lpstr>9 Potential Innovative Funding Platforms  GLOBAL AND REGIONAL LEVELS</vt:lpstr>
      <vt:lpstr>9 Potential Innovative Funding Platforms  GLOBAL AND REGIONAL LEVELS</vt:lpstr>
      <vt:lpstr>9 Potential Innovative Funding Platforms  GLOBAL AND REGIONAL LEVELS</vt:lpstr>
      <vt:lpstr>14 Potential Innovative Funding Platforms NATIONAL LEVELS</vt:lpstr>
      <vt:lpstr>14 Potential Innovative Funding Platforms NATIONAL LEVELS</vt:lpstr>
      <vt:lpstr>14 Potential Innovative Funding Platforms NATIONAL LEVELS</vt:lpstr>
      <vt:lpstr>Annex B  Prioritization of Innovative Financing vs. SDGs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Jashi</dc:creator>
  <cp:lastModifiedBy>Mariam Jashi</cp:lastModifiedBy>
  <cp:revision>370</cp:revision>
  <dcterms:created xsi:type="dcterms:W3CDTF">2014-08-16T15:34:51Z</dcterms:created>
  <dcterms:modified xsi:type="dcterms:W3CDTF">2018-01-15T12:32:51Z</dcterms:modified>
</cp:coreProperties>
</file>